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8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C12351B0-6840-4462-BED3-76C3B2DDFFDF}" type="datetimeFigureOut">
              <a:rPr lang="sl-SI" smtClean="0"/>
              <a:t>19. 05. 2020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395008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12351B0-6840-4462-BED3-76C3B2DDFFDF}" type="datetimeFigureOut">
              <a:rPr lang="sl-SI" smtClean="0"/>
              <a:t>19. 05. 2020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174816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12351B0-6840-4462-BED3-76C3B2DDFFDF}" type="datetimeFigureOut">
              <a:rPr lang="sl-SI" smtClean="0"/>
              <a:t>19. 05. 2020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93217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12351B0-6840-4462-BED3-76C3B2DDFFDF}" type="datetimeFigureOut">
              <a:rPr lang="sl-SI" smtClean="0"/>
              <a:t>19. 05. 2020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246508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C12351B0-6840-4462-BED3-76C3B2DDFFDF}" type="datetimeFigureOut">
              <a:rPr lang="sl-SI" smtClean="0"/>
              <a:t>19. 05. 2020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99915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C12351B0-6840-4462-BED3-76C3B2DDFFDF}" type="datetimeFigureOut">
              <a:rPr lang="sl-SI" smtClean="0"/>
              <a:t>19. 05. 2020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228878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C12351B0-6840-4462-BED3-76C3B2DDFFDF}" type="datetimeFigureOut">
              <a:rPr lang="sl-SI" smtClean="0"/>
              <a:t>19. 05. 2020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276259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C12351B0-6840-4462-BED3-76C3B2DDFFDF}" type="datetimeFigureOut">
              <a:rPr lang="sl-SI" smtClean="0"/>
              <a:t>19. 05. 2020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138755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C12351B0-6840-4462-BED3-76C3B2DDFFDF}" type="datetimeFigureOut">
              <a:rPr lang="sl-SI" smtClean="0"/>
              <a:t>19. 05. 2020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170900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12351B0-6840-4462-BED3-76C3B2DDFFDF}" type="datetimeFigureOut">
              <a:rPr lang="sl-SI" smtClean="0"/>
              <a:t>19. 05. 2020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1727261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12351B0-6840-4462-BED3-76C3B2DDFFDF}" type="datetimeFigureOut">
              <a:rPr lang="sl-SI" smtClean="0"/>
              <a:t>19. 05. 2020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B99606D-C60C-48CE-BC37-A5BFAFDEB358}" type="slidenum">
              <a:rPr lang="sl-SI" smtClean="0"/>
              <a:t>‹#›</a:t>
            </a:fld>
            <a:endParaRPr lang="sl-SI"/>
          </a:p>
        </p:txBody>
      </p:sp>
    </p:spTree>
    <p:extLst>
      <p:ext uri="{BB962C8B-B14F-4D97-AF65-F5344CB8AC3E}">
        <p14:creationId xmlns:p14="http://schemas.microsoft.com/office/powerpoint/2010/main" val="272271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351B0-6840-4462-BED3-76C3B2DDFFDF}" type="datetimeFigureOut">
              <a:rPr lang="sl-SI" smtClean="0"/>
              <a:t>19. 05. 2020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9606D-C60C-48CE-BC37-A5BFAFDEB358}" type="slidenum">
              <a:rPr lang="sl-SI" smtClean="0"/>
              <a:t>‹#›</a:t>
            </a:fld>
            <a:endParaRPr lang="sl-SI"/>
          </a:p>
        </p:txBody>
      </p:sp>
    </p:spTree>
    <p:extLst>
      <p:ext uri="{BB962C8B-B14F-4D97-AF65-F5344CB8AC3E}">
        <p14:creationId xmlns:p14="http://schemas.microsoft.com/office/powerpoint/2010/main" val="65660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jeZBesedilom 3"/>
          <p:cNvSpPr txBox="1"/>
          <p:nvPr/>
        </p:nvSpPr>
        <p:spPr>
          <a:xfrm>
            <a:off x="406400" y="350982"/>
            <a:ext cx="11388436" cy="369332"/>
          </a:xfrm>
          <a:prstGeom prst="rect">
            <a:avLst/>
          </a:prstGeom>
          <a:noFill/>
        </p:spPr>
        <p:txBody>
          <a:bodyPr wrap="square" rtlCol="0">
            <a:spAutoFit/>
          </a:bodyPr>
          <a:lstStyle/>
          <a:p>
            <a:pPr algn="ctr"/>
            <a:r>
              <a:rPr lang="sl-SI" b="1" dirty="0" smtClean="0">
                <a:solidFill>
                  <a:srgbClr val="7030A0"/>
                </a:solidFill>
              </a:rPr>
              <a:t>Morski lev - Nemški napad na Veliko Britanijo</a:t>
            </a:r>
            <a:endParaRPr lang="sl-SI" b="1" dirty="0">
              <a:solidFill>
                <a:srgbClr val="7030A0"/>
              </a:solidFill>
            </a:endParaRPr>
          </a:p>
        </p:txBody>
      </p:sp>
      <p:pic>
        <p:nvPicPr>
          <p:cNvPr id="5" name="Slika 4"/>
          <p:cNvPicPr>
            <a:picLocks noChangeAspect="1"/>
          </p:cNvPicPr>
          <p:nvPr/>
        </p:nvPicPr>
        <p:blipFill>
          <a:blip r:embed="rId2"/>
          <a:stretch>
            <a:fillRect/>
          </a:stretch>
        </p:blipFill>
        <p:spPr>
          <a:xfrm>
            <a:off x="646545" y="1677561"/>
            <a:ext cx="2780146" cy="2273043"/>
          </a:xfrm>
          <a:prstGeom prst="rect">
            <a:avLst/>
          </a:prstGeom>
        </p:spPr>
      </p:pic>
      <p:pic>
        <p:nvPicPr>
          <p:cNvPr id="10" name="Slika 9"/>
          <p:cNvPicPr>
            <a:picLocks noChangeAspect="1"/>
          </p:cNvPicPr>
          <p:nvPr/>
        </p:nvPicPr>
        <p:blipFill>
          <a:blip r:embed="rId3"/>
          <a:stretch>
            <a:fillRect/>
          </a:stretch>
        </p:blipFill>
        <p:spPr>
          <a:xfrm>
            <a:off x="4433456" y="800134"/>
            <a:ext cx="3722254" cy="1948096"/>
          </a:xfrm>
          <a:prstGeom prst="rect">
            <a:avLst/>
          </a:prstGeom>
        </p:spPr>
      </p:pic>
      <p:sp>
        <p:nvSpPr>
          <p:cNvPr id="13" name="Zaobljeni pravokotnik 12"/>
          <p:cNvSpPr/>
          <p:nvPr/>
        </p:nvSpPr>
        <p:spPr>
          <a:xfrm>
            <a:off x="193964" y="271163"/>
            <a:ext cx="3694544" cy="140639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4" name="PoljeZBesedilom 13"/>
          <p:cNvSpPr txBox="1"/>
          <p:nvPr/>
        </p:nvSpPr>
        <p:spPr>
          <a:xfrm>
            <a:off x="341745" y="359031"/>
            <a:ext cx="3546763" cy="1384995"/>
          </a:xfrm>
          <a:prstGeom prst="rect">
            <a:avLst/>
          </a:prstGeom>
          <a:noFill/>
        </p:spPr>
        <p:txBody>
          <a:bodyPr wrap="square" rtlCol="0">
            <a:spAutoFit/>
          </a:bodyPr>
          <a:lstStyle/>
          <a:p>
            <a:r>
              <a:rPr lang="sl-SI" sz="1400" b="1" dirty="0" smtClean="0"/>
              <a:t>Do konca junija leta 1940 si je Hitlerjeva Nemčija podredila vso Severno in Zahodno Evropo. Okrog Nemčije si je ustvarila ščit z okupacijo sosednjih držav. Na ta način se je Nemčija pripravila na napad  na Veliko Britanijo. </a:t>
            </a:r>
            <a:endParaRPr lang="sl-SI" sz="1400" b="1" dirty="0"/>
          </a:p>
        </p:txBody>
      </p:sp>
      <p:sp>
        <p:nvSpPr>
          <p:cNvPr id="15" name="Zaobljeni pravokotnik 14"/>
          <p:cNvSpPr/>
          <p:nvPr/>
        </p:nvSpPr>
        <p:spPr>
          <a:xfrm>
            <a:off x="106216" y="4000305"/>
            <a:ext cx="4054765" cy="280446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6" name="PoljeZBesedilom 15"/>
          <p:cNvSpPr txBox="1"/>
          <p:nvPr/>
        </p:nvSpPr>
        <p:spPr>
          <a:xfrm>
            <a:off x="120072" y="4063708"/>
            <a:ext cx="3768436" cy="2677656"/>
          </a:xfrm>
          <a:prstGeom prst="rect">
            <a:avLst/>
          </a:prstGeom>
          <a:noFill/>
        </p:spPr>
        <p:txBody>
          <a:bodyPr wrap="square" rtlCol="0">
            <a:spAutoFit/>
          </a:bodyPr>
          <a:lstStyle/>
          <a:p>
            <a:r>
              <a:rPr lang="sl-SI" sz="1400" b="1" dirty="0" smtClean="0"/>
              <a:t>Velika </a:t>
            </a:r>
            <a:r>
              <a:rPr lang="sl-SI" sz="1400" b="1" dirty="0"/>
              <a:t>B</a:t>
            </a:r>
            <a:r>
              <a:rPr lang="sl-SI" sz="1400" b="1" dirty="0" smtClean="0"/>
              <a:t>ritanija je otoška država. Okrog in okrog je morje. Na ta način je po naravni poti zavarovana pred sovražnikom. Če želiš osvojiti Veliko Britanijo je najprej potrebno uničiti njen obrambni sistem, nato jo je potrebno psihično oslabiti, nato s pomorskimi silami pripluti na njeno obalo, nato se izkrcati in z vojsko izvesti pohod po otočju. Ob tem je potrebno nenehno dovažati preko morja človeške okrepitve, novo orožje in zaloge hrane.  To pomeni, da je osvojitev Velike Britanije tudi za močno nemško vojsko predstavljal velik zalogaj.</a:t>
            </a:r>
            <a:endParaRPr lang="sl-SI" sz="1400" b="1" dirty="0"/>
          </a:p>
        </p:txBody>
      </p:sp>
      <p:sp>
        <p:nvSpPr>
          <p:cNvPr id="17" name="Zaobljeni pravokotnik 16"/>
          <p:cNvSpPr/>
          <p:nvPr/>
        </p:nvSpPr>
        <p:spPr>
          <a:xfrm flipH="1">
            <a:off x="4470402" y="2972537"/>
            <a:ext cx="3685308" cy="350215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8" name="PoljeZBesedilom 17"/>
          <p:cNvSpPr txBox="1"/>
          <p:nvPr/>
        </p:nvSpPr>
        <p:spPr>
          <a:xfrm>
            <a:off x="4537279" y="3161102"/>
            <a:ext cx="3618431" cy="3108543"/>
          </a:xfrm>
          <a:prstGeom prst="rect">
            <a:avLst/>
          </a:prstGeom>
          <a:noFill/>
        </p:spPr>
        <p:txBody>
          <a:bodyPr wrap="square" rtlCol="0">
            <a:spAutoFit/>
          </a:bodyPr>
          <a:lstStyle/>
          <a:p>
            <a:r>
              <a:rPr lang="sl-SI" sz="1400" b="1" dirty="0" smtClean="0"/>
              <a:t>Vedeti moramo še eno stvar. Velika Britanija je bila tesno povezana z ZDA. ZDA so bile dolgo kolonija Velike Britanije. Sicer imata državi burno zgodovino medsebojnih odnosov. Vendar sta kljub temu vedno ostali zaveznici, sta sodelovali. ZDA so Veliki Britaniji pred drugo svetovno vojno obljubile pomoč, vojaško in finančno. In tega so se ZDA držale. Zato so nemške podmornice izvedle pomorsko blokado velike Britanije. Zato so ameriške tovorne ladje težko pripeljale vojaško pomoč v Veliko Britanijo. Uspevalo jim je ravno toliko, da so Britanci imeli vsega dovolj za obrambo pred Nemci.</a:t>
            </a:r>
            <a:endParaRPr lang="sl-SI" sz="1400" b="1" dirty="0"/>
          </a:p>
        </p:txBody>
      </p:sp>
      <p:pic>
        <p:nvPicPr>
          <p:cNvPr id="19" name="Slika 18"/>
          <p:cNvPicPr>
            <a:picLocks noChangeAspect="1"/>
          </p:cNvPicPr>
          <p:nvPr/>
        </p:nvPicPr>
        <p:blipFill>
          <a:blip r:embed="rId4"/>
          <a:stretch>
            <a:fillRect/>
          </a:stretch>
        </p:blipFill>
        <p:spPr>
          <a:xfrm>
            <a:off x="8465131" y="3342077"/>
            <a:ext cx="3781572" cy="2927568"/>
          </a:xfrm>
          <a:prstGeom prst="rect">
            <a:avLst/>
          </a:prstGeom>
        </p:spPr>
      </p:pic>
      <p:sp>
        <p:nvSpPr>
          <p:cNvPr id="20" name="Zaobljeni pravokotnik 19"/>
          <p:cNvSpPr/>
          <p:nvPr/>
        </p:nvSpPr>
        <p:spPr>
          <a:xfrm>
            <a:off x="8303494" y="271163"/>
            <a:ext cx="3583706" cy="270137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1" name="PoljeZBesedilom 20"/>
          <p:cNvSpPr txBox="1"/>
          <p:nvPr/>
        </p:nvSpPr>
        <p:spPr>
          <a:xfrm>
            <a:off x="8423564" y="539549"/>
            <a:ext cx="3371272" cy="2031325"/>
          </a:xfrm>
          <a:prstGeom prst="rect">
            <a:avLst/>
          </a:prstGeom>
          <a:noFill/>
        </p:spPr>
        <p:txBody>
          <a:bodyPr wrap="square" rtlCol="0">
            <a:spAutoFit/>
          </a:bodyPr>
          <a:lstStyle/>
          <a:p>
            <a:r>
              <a:rPr lang="sl-SI" sz="1400" b="1" dirty="0" smtClean="0"/>
              <a:t>Američani in Britanci so zato združili svoje ladjevje, tovorno in vojaško. Iz dneva v dan so te ladje plule preko Atlantika in iz </a:t>
            </a:r>
            <a:r>
              <a:rPr lang="sl-SI" sz="1400" b="1" dirty="0" smtClean="0"/>
              <a:t>ZDA </a:t>
            </a:r>
            <a:r>
              <a:rPr lang="sl-SI" sz="1400" b="1" dirty="0" smtClean="0"/>
              <a:t>vozile prepotrebno pomoč. Ustvarili so tako imenovane ladijske konvoje. Tovorne ladje so vozile orožje in ostalo vojaško opremo, vojaške ladje so jih pa ščitile. Na ta način so nemškim podmornicam preprečili, da bi potapljale tovorne ladje.</a:t>
            </a:r>
            <a:endParaRPr lang="sl-SI" sz="1400" b="1" dirty="0"/>
          </a:p>
        </p:txBody>
      </p:sp>
    </p:spTree>
    <p:extLst>
      <p:ext uri="{BB962C8B-B14F-4D97-AF65-F5344CB8AC3E}">
        <p14:creationId xmlns:p14="http://schemas.microsoft.com/office/powerpoint/2010/main" val="125379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stretch>
            <a:fillRect/>
          </a:stretch>
        </p:blipFill>
        <p:spPr>
          <a:xfrm>
            <a:off x="157142" y="4691415"/>
            <a:ext cx="2410567" cy="2006581"/>
          </a:xfrm>
          <a:prstGeom prst="rect">
            <a:avLst/>
          </a:prstGeom>
        </p:spPr>
      </p:pic>
      <p:pic>
        <p:nvPicPr>
          <p:cNvPr id="5" name="Slika 4"/>
          <p:cNvPicPr>
            <a:picLocks noChangeAspect="1"/>
          </p:cNvPicPr>
          <p:nvPr/>
        </p:nvPicPr>
        <p:blipFill>
          <a:blip r:embed="rId3"/>
          <a:stretch>
            <a:fillRect/>
          </a:stretch>
        </p:blipFill>
        <p:spPr>
          <a:xfrm>
            <a:off x="157266" y="175282"/>
            <a:ext cx="2872262" cy="1976328"/>
          </a:xfrm>
          <a:prstGeom prst="rect">
            <a:avLst/>
          </a:prstGeom>
        </p:spPr>
      </p:pic>
      <p:pic>
        <p:nvPicPr>
          <p:cNvPr id="6" name="Slika 5"/>
          <p:cNvPicPr>
            <a:picLocks noChangeAspect="1"/>
          </p:cNvPicPr>
          <p:nvPr/>
        </p:nvPicPr>
        <p:blipFill>
          <a:blip r:embed="rId4"/>
          <a:stretch>
            <a:fillRect/>
          </a:stretch>
        </p:blipFill>
        <p:spPr>
          <a:xfrm>
            <a:off x="3303674" y="383288"/>
            <a:ext cx="3106362" cy="2332203"/>
          </a:xfrm>
          <a:prstGeom prst="rect">
            <a:avLst/>
          </a:prstGeom>
        </p:spPr>
      </p:pic>
      <p:pic>
        <p:nvPicPr>
          <p:cNvPr id="9" name="Slika 8"/>
          <p:cNvPicPr>
            <a:picLocks noChangeAspect="1"/>
          </p:cNvPicPr>
          <p:nvPr/>
        </p:nvPicPr>
        <p:blipFill>
          <a:blip r:embed="rId5"/>
          <a:stretch>
            <a:fillRect/>
          </a:stretch>
        </p:blipFill>
        <p:spPr>
          <a:xfrm>
            <a:off x="7191478" y="175282"/>
            <a:ext cx="3550413" cy="1711349"/>
          </a:xfrm>
          <a:prstGeom prst="rect">
            <a:avLst/>
          </a:prstGeom>
        </p:spPr>
      </p:pic>
      <p:sp>
        <p:nvSpPr>
          <p:cNvPr id="10" name="Zaobljeni pravokotnik 9"/>
          <p:cNvSpPr/>
          <p:nvPr/>
        </p:nvSpPr>
        <p:spPr>
          <a:xfrm>
            <a:off x="2346036" y="2105891"/>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Zaobljeni pravokotnik 10"/>
          <p:cNvSpPr/>
          <p:nvPr/>
        </p:nvSpPr>
        <p:spPr>
          <a:xfrm>
            <a:off x="157142" y="2299854"/>
            <a:ext cx="2733716" cy="235527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400" b="1" dirty="0"/>
          </a:p>
        </p:txBody>
      </p:sp>
      <p:sp>
        <p:nvSpPr>
          <p:cNvPr id="12" name="PoljeZBesedilom 11"/>
          <p:cNvSpPr txBox="1"/>
          <p:nvPr/>
        </p:nvSpPr>
        <p:spPr>
          <a:xfrm>
            <a:off x="346488" y="2461827"/>
            <a:ext cx="2493818" cy="2031325"/>
          </a:xfrm>
          <a:prstGeom prst="rect">
            <a:avLst/>
          </a:prstGeom>
          <a:noFill/>
        </p:spPr>
        <p:txBody>
          <a:bodyPr wrap="square" rtlCol="0">
            <a:spAutoFit/>
          </a:bodyPr>
          <a:lstStyle/>
          <a:p>
            <a:r>
              <a:rPr lang="sl-SI" sz="1400" b="1" dirty="0" smtClean="0"/>
              <a:t>Velika Britanija je ob pomoči svojih tajnih agentov in obveščevalcev v roke dobila nemško vojaško šifrirno napravo imenovano Enigma. Na ta način so imeli možnost prebrati vsa nemška šifrirana vojaška sporočila in se pripraviti na poteze Nemcev.</a:t>
            </a:r>
            <a:endParaRPr lang="sl-SI" sz="1400" b="1" dirty="0"/>
          </a:p>
        </p:txBody>
      </p:sp>
      <p:sp>
        <p:nvSpPr>
          <p:cNvPr id="13" name="Zaobljeni pravokotnik 12"/>
          <p:cNvSpPr/>
          <p:nvPr/>
        </p:nvSpPr>
        <p:spPr>
          <a:xfrm>
            <a:off x="2755470" y="4493152"/>
            <a:ext cx="3987075" cy="213857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4" name="PoljeZBesedilom 13"/>
          <p:cNvSpPr txBox="1"/>
          <p:nvPr/>
        </p:nvSpPr>
        <p:spPr>
          <a:xfrm>
            <a:off x="3029528" y="4600404"/>
            <a:ext cx="3713142" cy="2031325"/>
          </a:xfrm>
          <a:prstGeom prst="rect">
            <a:avLst/>
          </a:prstGeom>
          <a:noFill/>
        </p:spPr>
        <p:txBody>
          <a:bodyPr wrap="square" rtlCol="0">
            <a:spAutoFit/>
          </a:bodyPr>
          <a:lstStyle/>
          <a:p>
            <a:r>
              <a:rPr lang="sl-SI" sz="1400" b="1" dirty="0" smtClean="0"/>
              <a:t>Britanski vojaški strokovnjaki so razvili prvi uporabni vojaški radar. Z njim so zelo hitro lahko zaznali prihod nemških vojaških letal, ki so noč in dan, eno celo leto bombardirala britanska mesta, še posebej </a:t>
            </a:r>
            <a:r>
              <a:rPr lang="sl-SI" sz="1400" b="1" dirty="0"/>
              <a:t>L</a:t>
            </a:r>
            <a:r>
              <a:rPr lang="sl-SI" sz="1400" b="1" dirty="0" smtClean="0"/>
              <a:t>ondon. Civilno prebivalstvo se je tako lahko pravočasno umaknilo v bunkerje, britanska letala pa so pravočasno poletela v zračni spopad z nemškimi letali.</a:t>
            </a:r>
            <a:endParaRPr lang="sl-SI" sz="1400" b="1" dirty="0"/>
          </a:p>
        </p:txBody>
      </p:sp>
      <p:sp>
        <p:nvSpPr>
          <p:cNvPr id="15" name="Zaobljeni pravokotnik 14"/>
          <p:cNvSpPr/>
          <p:nvPr/>
        </p:nvSpPr>
        <p:spPr>
          <a:xfrm>
            <a:off x="3303674" y="2822743"/>
            <a:ext cx="3106362" cy="142598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400" b="1" dirty="0"/>
          </a:p>
        </p:txBody>
      </p:sp>
      <p:sp>
        <p:nvSpPr>
          <p:cNvPr id="16" name="PoljeZBesedilom 15"/>
          <p:cNvSpPr txBox="1"/>
          <p:nvPr/>
        </p:nvSpPr>
        <p:spPr>
          <a:xfrm>
            <a:off x="3429949" y="2923492"/>
            <a:ext cx="2813833" cy="1384995"/>
          </a:xfrm>
          <a:prstGeom prst="rect">
            <a:avLst/>
          </a:prstGeom>
          <a:noFill/>
        </p:spPr>
        <p:txBody>
          <a:bodyPr wrap="square" rtlCol="0">
            <a:spAutoFit/>
          </a:bodyPr>
          <a:lstStyle/>
          <a:p>
            <a:r>
              <a:rPr lang="sl-SI" sz="1400" b="1" dirty="0" smtClean="0"/>
              <a:t>Nemške letalske vojaške sile so se imenovale </a:t>
            </a:r>
            <a:r>
              <a:rPr lang="sl-SI" sz="1400" b="1" dirty="0" err="1" smtClean="0"/>
              <a:t>Luftwaffe</a:t>
            </a:r>
            <a:r>
              <a:rPr lang="sl-SI" sz="1400" b="1" dirty="0" smtClean="0"/>
              <a:t>. Njihovo najboljše letalo pa je bil </a:t>
            </a:r>
            <a:r>
              <a:rPr lang="sl-SI" sz="1400" b="1" dirty="0" err="1" smtClean="0"/>
              <a:t>Junkers</a:t>
            </a:r>
            <a:r>
              <a:rPr lang="sl-SI" sz="1400" b="1" dirty="0" smtClean="0"/>
              <a:t> 87, ki so ga imenovali Štuka. Je lovec bombarder. Z njimi so eno leto bombardirali Veliko Britanijo.</a:t>
            </a:r>
            <a:endParaRPr lang="sl-SI" sz="1400" b="1" dirty="0"/>
          </a:p>
        </p:txBody>
      </p:sp>
      <p:sp>
        <p:nvSpPr>
          <p:cNvPr id="17" name="Zaobljeni pravokotnik 16"/>
          <p:cNvSpPr/>
          <p:nvPr/>
        </p:nvSpPr>
        <p:spPr>
          <a:xfrm>
            <a:off x="7191477" y="2004291"/>
            <a:ext cx="4160013" cy="19304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8" name="PoljeZBesedilom 17"/>
          <p:cNvSpPr txBox="1"/>
          <p:nvPr/>
        </p:nvSpPr>
        <p:spPr>
          <a:xfrm>
            <a:off x="7330147" y="2115188"/>
            <a:ext cx="3882798" cy="1600438"/>
          </a:xfrm>
          <a:prstGeom prst="rect">
            <a:avLst/>
          </a:prstGeom>
          <a:noFill/>
        </p:spPr>
        <p:txBody>
          <a:bodyPr wrap="square" rtlCol="0">
            <a:spAutoFit/>
          </a:bodyPr>
          <a:lstStyle/>
          <a:p>
            <a:r>
              <a:rPr lang="sl-SI" sz="1400" b="1" dirty="0" smtClean="0"/>
              <a:t>Britanske letalske vojaške sile so se imenovale RAF- </a:t>
            </a:r>
            <a:r>
              <a:rPr lang="sl-SI" sz="1400" b="1" dirty="0" err="1" smtClean="0"/>
              <a:t>Royal</a:t>
            </a:r>
            <a:r>
              <a:rPr lang="sl-SI" sz="1400" b="1" dirty="0" smtClean="0"/>
              <a:t> </a:t>
            </a:r>
            <a:r>
              <a:rPr lang="sl-SI" sz="1400" b="1" dirty="0" err="1" smtClean="0"/>
              <a:t>air</a:t>
            </a:r>
            <a:r>
              <a:rPr lang="sl-SI" sz="1400" b="1" dirty="0" smtClean="0"/>
              <a:t> </a:t>
            </a:r>
            <a:r>
              <a:rPr lang="sl-SI" sz="1400" b="1" dirty="0" err="1" smtClean="0"/>
              <a:t>forces</a:t>
            </a:r>
            <a:r>
              <a:rPr lang="sl-SI" sz="1400" b="1" dirty="0" smtClean="0"/>
              <a:t>. Njihovo paradno letalo je bil</a:t>
            </a:r>
          </a:p>
          <a:p>
            <a:r>
              <a:rPr lang="sl-SI" sz="1400" b="1" dirty="0" err="1" smtClean="0"/>
              <a:t>Spitfire</a:t>
            </a:r>
            <a:r>
              <a:rPr lang="sl-SI" sz="1400" b="1" dirty="0" smtClean="0"/>
              <a:t>. Zelo dobro vojaško letalo, ki je lahko konkuriralo nemškim letalom. S temi letali so Britanci eno leto ščitili Veliko Britanijo. V zračnih bitkah nad </a:t>
            </a:r>
            <a:r>
              <a:rPr lang="sl-SI" sz="1400" b="1" dirty="0" smtClean="0"/>
              <a:t>Veliko </a:t>
            </a:r>
            <a:r>
              <a:rPr lang="sl-SI" sz="1400" b="1" dirty="0" smtClean="0"/>
              <a:t>Britanijo in Rokavskim prelivom je umrlo ogromno nemških in britanskih pilotov.</a:t>
            </a:r>
            <a:endParaRPr lang="sl-SI" sz="1400" b="1" dirty="0"/>
          </a:p>
        </p:txBody>
      </p:sp>
      <p:sp>
        <p:nvSpPr>
          <p:cNvPr id="19" name="Zaobljeni pravokotnik 18"/>
          <p:cNvSpPr/>
          <p:nvPr/>
        </p:nvSpPr>
        <p:spPr>
          <a:xfrm>
            <a:off x="7330146" y="4493151"/>
            <a:ext cx="4095235" cy="2138577"/>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20" name="PoljeZBesedilom 19"/>
          <p:cNvSpPr txBox="1"/>
          <p:nvPr/>
        </p:nvSpPr>
        <p:spPr>
          <a:xfrm>
            <a:off x="7472218" y="4691415"/>
            <a:ext cx="3805382" cy="1600438"/>
          </a:xfrm>
          <a:prstGeom prst="rect">
            <a:avLst/>
          </a:prstGeom>
          <a:noFill/>
        </p:spPr>
        <p:txBody>
          <a:bodyPr wrap="square" rtlCol="0">
            <a:spAutoFit/>
          </a:bodyPr>
          <a:lstStyle/>
          <a:p>
            <a:r>
              <a:rPr lang="sl-SI" sz="1400" b="1" dirty="0" smtClean="0"/>
              <a:t>Nemška vojaška operacija Morski lev je doživela neuspeh. Pomembno je vedeti tole. Prvič je bila nemška vojska poražena. Pokazalo se je, da nemška vojska ni pripravljena na dolgotrajno vojno. Pokazalo se je, da Nemci niso nepremagljivi. Od takrat naprej je Hitler na vojaškem področju začel delati tudi napake.</a:t>
            </a:r>
            <a:endParaRPr lang="sl-SI" sz="1400" b="1" dirty="0"/>
          </a:p>
        </p:txBody>
      </p:sp>
    </p:spTree>
    <p:extLst>
      <p:ext uri="{BB962C8B-B14F-4D97-AF65-F5344CB8AC3E}">
        <p14:creationId xmlns:p14="http://schemas.microsoft.com/office/powerpoint/2010/main" val="111525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839995923"/>
              </p:ext>
            </p:extLst>
          </p:nvPr>
        </p:nvGraphicFramePr>
        <p:xfrm>
          <a:off x="73892" y="0"/>
          <a:ext cx="6779491" cy="6680200"/>
        </p:xfrm>
        <a:graphic>
          <a:graphicData uri="http://schemas.openxmlformats.org/drawingml/2006/table">
            <a:tbl>
              <a:tblPr firstRow="1" bandRow="1">
                <a:tableStyleId>{00A15C55-8517-42AA-B614-E9B94910E393}</a:tableStyleId>
              </a:tblPr>
              <a:tblGrid>
                <a:gridCol w="489526">
                  <a:extLst>
                    <a:ext uri="{9D8B030D-6E8A-4147-A177-3AD203B41FA5}">
                      <a16:colId xmlns:a16="http://schemas.microsoft.com/office/drawing/2014/main" val="1722197655"/>
                    </a:ext>
                  </a:extLst>
                </a:gridCol>
                <a:gridCol w="3066473">
                  <a:extLst>
                    <a:ext uri="{9D8B030D-6E8A-4147-A177-3AD203B41FA5}">
                      <a16:colId xmlns:a16="http://schemas.microsoft.com/office/drawing/2014/main" val="253732188"/>
                    </a:ext>
                  </a:extLst>
                </a:gridCol>
                <a:gridCol w="3223492">
                  <a:extLst>
                    <a:ext uri="{9D8B030D-6E8A-4147-A177-3AD203B41FA5}">
                      <a16:colId xmlns:a16="http://schemas.microsoft.com/office/drawing/2014/main" val="963121031"/>
                    </a:ext>
                  </a:extLst>
                </a:gridCol>
              </a:tblGrid>
              <a:tr h="370840">
                <a:tc>
                  <a:txBody>
                    <a:bodyPr/>
                    <a:lstStyle/>
                    <a:p>
                      <a:endParaRPr lang="sl-SI" sz="1200" b="1" dirty="0"/>
                    </a:p>
                  </a:txBody>
                  <a:tcPr/>
                </a:tc>
                <a:tc>
                  <a:txBody>
                    <a:bodyPr/>
                    <a:lstStyle/>
                    <a:p>
                      <a:endParaRPr lang="sl-SI" sz="1200" b="1"/>
                    </a:p>
                  </a:txBody>
                  <a:tcPr/>
                </a:tc>
                <a:tc>
                  <a:txBody>
                    <a:bodyPr/>
                    <a:lstStyle/>
                    <a:p>
                      <a:endParaRPr lang="sl-SI" sz="1200" b="1"/>
                    </a:p>
                  </a:txBody>
                  <a:tcPr/>
                </a:tc>
                <a:extLst>
                  <a:ext uri="{0D108BD9-81ED-4DB2-BD59-A6C34878D82A}">
                    <a16:rowId xmlns:a16="http://schemas.microsoft.com/office/drawing/2014/main" val="2193008126"/>
                  </a:ext>
                </a:extLst>
              </a:tr>
              <a:tr h="370840">
                <a:tc>
                  <a:txBody>
                    <a:bodyPr/>
                    <a:lstStyle/>
                    <a:p>
                      <a:r>
                        <a:rPr lang="sl-SI" sz="1200" b="1" dirty="0" smtClean="0"/>
                        <a:t>1.</a:t>
                      </a:r>
                      <a:endParaRPr lang="sl-SI" sz="1200" b="1" dirty="0"/>
                    </a:p>
                  </a:txBody>
                  <a:tcPr/>
                </a:tc>
                <a:tc>
                  <a:txBody>
                    <a:bodyPr/>
                    <a:lstStyle/>
                    <a:p>
                      <a:r>
                        <a:rPr lang="sl-SI" sz="1200" b="1" dirty="0" smtClean="0"/>
                        <a:t>Kako se je imenovala vojaška operacija nemškega napada na Veliko Britanijo?</a:t>
                      </a:r>
                      <a:endParaRPr lang="sl-SI" sz="1200" b="1" dirty="0"/>
                    </a:p>
                  </a:txBody>
                  <a:tcPr/>
                </a:tc>
                <a:tc>
                  <a:txBody>
                    <a:bodyPr/>
                    <a:lstStyle/>
                    <a:p>
                      <a:endParaRPr lang="sl-SI" sz="1200" b="1"/>
                    </a:p>
                  </a:txBody>
                  <a:tcPr/>
                </a:tc>
                <a:extLst>
                  <a:ext uri="{0D108BD9-81ED-4DB2-BD59-A6C34878D82A}">
                    <a16:rowId xmlns:a16="http://schemas.microsoft.com/office/drawing/2014/main" val="3180889111"/>
                  </a:ext>
                </a:extLst>
              </a:tr>
              <a:tr h="370840">
                <a:tc>
                  <a:txBody>
                    <a:bodyPr/>
                    <a:lstStyle/>
                    <a:p>
                      <a:r>
                        <a:rPr lang="sl-SI" sz="1200" b="1" dirty="0" smtClean="0"/>
                        <a:t>2.</a:t>
                      </a:r>
                      <a:endParaRPr lang="sl-SI" sz="1200" b="1" dirty="0"/>
                    </a:p>
                  </a:txBody>
                  <a:tcPr/>
                </a:tc>
                <a:tc>
                  <a:txBody>
                    <a:bodyPr/>
                    <a:lstStyle/>
                    <a:p>
                      <a:r>
                        <a:rPr lang="sl-SI" sz="1200" b="1" dirty="0" smtClean="0"/>
                        <a:t>Zakaj</a:t>
                      </a:r>
                      <a:r>
                        <a:rPr lang="sl-SI" sz="1200" b="1" baseline="0" dirty="0" smtClean="0"/>
                        <a:t> lega Veliki Britaniji omogoča naravno zaščito pred sovražnikom?</a:t>
                      </a:r>
                    </a:p>
                    <a:p>
                      <a:endParaRPr lang="sl-SI" sz="1200" b="1" baseline="0" dirty="0" smtClean="0"/>
                    </a:p>
                  </a:txBody>
                  <a:tcPr/>
                </a:tc>
                <a:tc>
                  <a:txBody>
                    <a:bodyPr/>
                    <a:lstStyle/>
                    <a:p>
                      <a:endParaRPr lang="sl-SI" sz="1200" b="1"/>
                    </a:p>
                  </a:txBody>
                  <a:tcPr/>
                </a:tc>
                <a:extLst>
                  <a:ext uri="{0D108BD9-81ED-4DB2-BD59-A6C34878D82A}">
                    <a16:rowId xmlns:a16="http://schemas.microsoft.com/office/drawing/2014/main" val="2827523110"/>
                  </a:ext>
                </a:extLst>
              </a:tr>
              <a:tr h="370840">
                <a:tc>
                  <a:txBody>
                    <a:bodyPr/>
                    <a:lstStyle/>
                    <a:p>
                      <a:r>
                        <a:rPr lang="sl-SI" sz="1200" b="1" dirty="0" smtClean="0"/>
                        <a:t>3.</a:t>
                      </a:r>
                      <a:endParaRPr lang="sl-SI" sz="1200" b="1" dirty="0"/>
                    </a:p>
                  </a:txBody>
                  <a:tcPr/>
                </a:tc>
                <a:tc>
                  <a:txBody>
                    <a:bodyPr/>
                    <a:lstStyle/>
                    <a:p>
                      <a:r>
                        <a:rPr lang="sl-SI" sz="1200" b="1" dirty="0" smtClean="0"/>
                        <a:t>Katera</a:t>
                      </a:r>
                      <a:r>
                        <a:rPr lang="sl-SI" sz="1200" b="1" baseline="0" dirty="0" smtClean="0"/>
                        <a:t> država je bila največji zaveznik Velike Britanije med 2. svetovno vojno?</a:t>
                      </a:r>
                      <a:endParaRPr lang="sl-SI" sz="1200" b="1" dirty="0"/>
                    </a:p>
                  </a:txBody>
                  <a:tcPr/>
                </a:tc>
                <a:tc>
                  <a:txBody>
                    <a:bodyPr/>
                    <a:lstStyle/>
                    <a:p>
                      <a:endParaRPr lang="sl-SI" sz="1200" b="1"/>
                    </a:p>
                  </a:txBody>
                  <a:tcPr/>
                </a:tc>
                <a:extLst>
                  <a:ext uri="{0D108BD9-81ED-4DB2-BD59-A6C34878D82A}">
                    <a16:rowId xmlns:a16="http://schemas.microsoft.com/office/drawing/2014/main" val="4134710771"/>
                  </a:ext>
                </a:extLst>
              </a:tr>
              <a:tr h="370840">
                <a:tc>
                  <a:txBody>
                    <a:bodyPr/>
                    <a:lstStyle/>
                    <a:p>
                      <a:r>
                        <a:rPr lang="sl-SI" sz="1200" b="1" dirty="0" smtClean="0"/>
                        <a:t>4.</a:t>
                      </a:r>
                      <a:endParaRPr lang="sl-SI" sz="1200" b="1" dirty="0"/>
                    </a:p>
                  </a:txBody>
                  <a:tcPr/>
                </a:tc>
                <a:tc>
                  <a:txBody>
                    <a:bodyPr/>
                    <a:lstStyle/>
                    <a:p>
                      <a:r>
                        <a:rPr lang="sl-SI" sz="1200" b="1" dirty="0" smtClean="0"/>
                        <a:t>S katerim orožjem so Nemci izvedli pomorsko blokado velike Britanije?</a:t>
                      </a:r>
                      <a:endParaRPr lang="sl-SI" sz="1200" b="1" dirty="0"/>
                    </a:p>
                  </a:txBody>
                  <a:tcPr/>
                </a:tc>
                <a:tc>
                  <a:txBody>
                    <a:bodyPr/>
                    <a:lstStyle/>
                    <a:p>
                      <a:endParaRPr lang="sl-SI" sz="1200" b="1" dirty="0"/>
                    </a:p>
                  </a:txBody>
                  <a:tcPr/>
                </a:tc>
                <a:extLst>
                  <a:ext uri="{0D108BD9-81ED-4DB2-BD59-A6C34878D82A}">
                    <a16:rowId xmlns:a16="http://schemas.microsoft.com/office/drawing/2014/main" val="2608855638"/>
                  </a:ext>
                </a:extLst>
              </a:tr>
              <a:tr h="370840">
                <a:tc>
                  <a:txBody>
                    <a:bodyPr/>
                    <a:lstStyle/>
                    <a:p>
                      <a:r>
                        <a:rPr lang="sl-SI" sz="1200" b="1" dirty="0" smtClean="0"/>
                        <a:t>5.</a:t>
                      </a:r>
                      <a:endParaRPr lang="sl-SI" sz="1200" b="1" dirty="0"/>
                    </a:p>
                  </a:txBody>
                  <a:tcPr/>
                </a:tc>
                <a:tc>
                  <a:txBody>
                    <a:bodyPr/>
                    <a:lstStyle/>
                    <a:p>
                      <a:r>
                        <a:rPr lang="sl-SI" sz="1200" b="1" dirty="0" smtClean="0"/>
                        <a:t>Kako se imenuje skupina tovornih in vojaških ladij?</a:t>
                      </a:r>
                      <a:endParaRPr lang="sl-SI" sz="1200" b="1" dirty="0"/>
                    </a:p>
                  </a:txBody>
                  <a:tcPr/>
                </a:tc>
                <a:tc>
                  <a:txBody>
                    <a:bodyPr/>
                    <a:lstStyle/>
                    <a:p>
                      <a:endParaRPr lang="sl-SI" sz="1200" b="1" dirty="0"/>
                    </a:p>
                  </a:txBody>
                  <a:tcPr/>
                </a:tc>
                <a:extLst>
                  <a:ext uri="{0D108BD9-81ED-4DB2-BD59-A6C34878D82A}">
                    <a16:rowId xmlns:a16="http://schemas.microsoft.com/office/drawing/2014/main" val="693753818"/>
                  </a:ext>
                </a:extLst>
              </a:tr>
              <a:tr h="370840">
                <a:tc>
                  <a:txBody>
                    <a:bodyPr/>
                    <a:lstStyle/>
                    <a:p>
                      <a:r>
                        <a:rPr lang="sl-SI" sz="1200" b="1" dirty="0" smtClean="0"/>
                        <a:t>6.</a:t>
                      </a:r>
                      <a:endParaRPr lang="sl-SI" sz="1200" b="1" dirty="0"/>
                    </a:p>
                  </a:txBody>
                  <a:tcPr/>
                </a:tc>
                <a:tc>
                  <a:txBody>
                    <a:bodyPr/>
                    <a:lstStyle/>
                    <a:p>
                      <a:r>
                        <a:rPr lang="sl-SI" sz="1200" b="1" dirty="0" smtClean="0"/>
                        <a:t>Kako se je imenovala nemška</a:t>
                      </a:r>
                      <a:r>
                        <a:rPr lang="sl-SI" sz="1200" b="1" baseline="0" dirty="0" smtClean="0"/>
                        <a:t> šifrirna naprava med 2. svetovno vojno?</a:t>
                      </a:r>
                      <a:endParaRPr lang="sl-SI" sz="1200" b="1" dirty="0"/>
                    </a:p>
                  </a:txBody>
                  <a:tcPr/>
                </a:tc>
                <a:tc>
                  <a:txBody>
                    <a:bodyPr/>
                    <a:lstStyle/>
                    <a:p>
                      <a:endParaRPr lang="sl-SI" sz="1200" b="1" dirty="0"/>
                    </a:p>
                  </a:txBody>
                  <a:tcPr/>
                </a:tc>
                <a:extLst>
                  <a:ext uri="{0D108BD9-81ED-4DB2-BD59-A6C34878D82A}">
                    <a16:rowId xmlns:a16="http://schemas.microsoft.com/office/drawing/2014/main" val="1895445840"/>
                  </a:ext>
                </a:extLst>
              </a:tr>
              <a:tr h="370840">
                <a:tc>
                  <a:txBody>
                    <a:bodyPr/>
                    <a:lstStyle/>
                    <a:p>
                      <a:r>
                        <a:rPr lang="sl-SI" sz="1200" b="1" dirty="0" smtClean="0"/>
                        <a:t>7.</a:t>
                      </a:r>
                      <a:endParaRPr lang="sl-SI" sz="1200" b="1" dirty="0"/>
                    </a:p>
                  </a:txBody>
                  <a:tcPr/>
                </a:tc>
                <a:tc>
                  <a:txBody>
                    <a:bodyPr/>
                    <a:lstStyle/>
                    <a:p>
                      <a:r>
                        <a:rPr lang="sl-SI" sz="1200" b="1" dirty="0" smtClean="0"/>
                        <a:t>S pomočjo katere naprave so Britanci spremljali gibanje nemški vojaških letal?</a:t>
                      </a:r>
                      <a:endParaRPr lang="sl-SI" sz="1200" b="1" dirty="0"/>
                    </a:p>
                  </a:txBody>
                  <a:tcPr/>
                </a:tc>
                <a:tc>
                  <a:txBody>
                    <a:bodyPr/>
                    <a:lstStyle/>
                    <a:p>
                      <a:endParaRPr lang="sl-SI" sz="1200" b="1" dirty="0"/>
                    </a:p>
                  </a:txBody>
                  <a:tcPr/>
                </a:tc>
                <a:extLst>
                  <a:ext uri="{0D108BD9-81ED-4DB2-BD59-A6C34878D82A}">
                    <a16:rowId xmlns:a16="http://schemas.microsoft.com/office/drawing/2014/main" val="1631548072"/>
                  </a:ext>
                </a:extLst>
              </a:tr>
              <a:tr h="370840">
                <a:tc>
                  <a:txBody>
                    <a:bodyPr/>
                    <a:lstStyle/>
                    <a:p>
                      <a:r>
                        <a:rPr lang="sl-SI" sz="1200" b="1" dirty="0" smtClean="0"/>
                        <a:t>8.</a:t>
                      </a:r>
                      <a:endParaRPr lang="sl-SI" sz="1200" b="1" dirty="0"/>
                    </a:p>
                  </a:txBody>
                  <a:tcPr/>
                </a:tc>
                <a:tc>
                  <a:txBody>
                    <a:bodyPr/>
                    <a:lstStyle/>
                    <a:p>
                      <a:r>
                        <a:rPr lang="sl-SI" sz="1200" b="1" dirty="0" smtClean="0"/>
                        <a:t>Kako so</a:t>
                      </a:r>
                      <a:r>
                        <a:rPr lang="sl-SI" sz="1200" b="1" baseline="0" dirty="0" smtClean="0"/>
                        <a:t> se imenovale nemške letalske vojaške sile med 2. svetovno vojno?</a:t>
                      </a:r>
                      <a:endParaRPr lang="sl-SI" sz="1200" b="1" dirty="0"/>
                    </a:p>
                  </a:txBody>
                  <a:tcPr/>
                </a:tc>
                <a:tc>
                  <a:txBody>
                    <a:bodyPr/>
                    <a:lstStyle/>
                    <a:p>
                      <a:endParaRPr lang="sl-SI" sz="1200" b="1" dirty="0"/>
                    </a:p>
                  </a:txBody>
                  <a:tcPr/>
                </a:tc>
                <a:extLst>
                  <a:ext uri="{0D108BD9-81ED-4DB2-BD59-A6C34878D82A}">
                    <a16:rowId xmlns:a16="http://schemas.microsoft.com/office/drawing/2014/main" val="4243153338"/>
                  </a:ext>
                </a:extLst>
              </a:tr>
              <a:tr h="370840">
                <a:tc>
                  <a:txBody>
                    <a:bodyPr/>
                    <a:lstStyle/>
                    <a:p>
                      <a:r>
                        <a:rPr lang="sl-SI" sz="1200" b="1" dirty="0" smtClean="0"/>
                        <a:t>9.</a:t>
                      </a:r>
                      <a:endParaRPr lang="sl-SI" sz="1200" b="1" dirty="0"/>
                    </a:p>
                  </a:txBody>
                  <a:tcPr/>
                </a:tc>
                <a:tc>
                  <a:txBody>
                    <a:bodyPr/>
                    <a:lstStyle/>
                    <a:p>
                      <a:r>
                        <a:rPr lang="sl-SI" sz="1200" b="1" dirty="0" smtClean="0"/>
                        <a:t>Kako so se imenovale britanske vojaške letalske sile med drugo svetovno vojno?</a:t>
                      </a:r>
                      <a:endParaRPr lang="sl-SI" sz="1200" b="1" dirty="0"/>
                    </a:p>
                  </a:txBody>
                  <a:tcPr/>
                </a:tc>
                <a:tc>
                  <a:txBody>
                    <a:bodyPr/>
                    <a:lstStyle/>
                    <a:p>
                      <a:endParaRPr lang="sl-SI" sz="1200" b="1" dirty="0"/>
                    </a:p>
                  </a:txBody>
                  <a:tcPr/>
                </a:tc>
                <a:extLst>
                  <a:ext uri="{0D108BD9-81ED-4DB2-BD59-A6C34878D82A}">
                    <a16:rowId xmlns:a16="http://schemas.microsoft.com/office/drawing/2014/main" val="711120284"/>
                  </a:ext>
                </a:extLst>
              </a:tr>
              <a:tr h="370840">
                <a:tc>
                  <a:txBody>
                    <a:bodyPr/>
                    <a:lstStyle/>
                    <a:p>
                      <a:r>
                        <a:rPr lang="sl-SI" sz="1200" b="1" dirty="0" smtClean="0"/>
                        <a:t>10.</a:t>
                      </a:r>
                      <a:endParaRPr lang="sl-SI" sz="1200" b="1" dirty="0"/>
                    </a:p>
                  </a:txBody>
                  <a:tcPr/>
                </a:tc>
                <a:tc>
                  <a:txBody>
                    <a:bodyPr/>
                    <a:lstStyle/>
                    <a:p>
                      <a:r>
                        <a:rPr lang="sl-SI" sz="1200" b="1" dirty="0" smtClean="0"/>
                        <a:t>Kako se je imenovalo najboljše britansko vojaško letalo?</a:t>
                      </a:r>
                      <a:endParaRPr lang="sl-SI" sz="1200" b="1" dirty="0"/>
                    </a:p>
                  </a:txBody>
                  <a:tcPr/>
                </a:tc>
                <a:tc>
                  <a:txBody>
                    <a:bodyPr/>
                    <a:lstStyle/>
                    <a:p>
                      <a:endParaRPr lang="sl-SI" sz="1200" b="1" dirty="0"/>
                    </a:p>
                  </a:txBody>
                  <a:tcPr/>
                </a:tc>
                <a:extLst>
                  <a:ext uri="{0D108BD9-81ED-4DB2-BD59-A6C34878D82A}">
                    <a16:rowId xmlns:a16="http://schemas.microsoft.com/office/drawing/2014/main" val="93407184"/>
                  </a:ext>
                </a:extLst>
              </a:tr>
              <a:tr h="370840">
                <a:tc>
                  <a:txBody>
                    <a:bodyPr/>
                    <a:lstStyle/>
                    <a:p>
                      <a:r>
                        <a:rPr lang="sl-SI" sz="1200" b="1" dirty="0" smtClean="0"/>
                        <a:t>11. </a:t>
                      </a:r>
                      <a:endParaRPr lang="sl-SI" sz="1200" b="1" dirty="0"/>
                    </a:p>
                  </a:txBody>
                  <a:tcPr/>
                </a:tc>
                <a:tc>
                  <a:txBody>
                    <a:bodyPr/>
                    <a:lstStyle/>
                    <a:p>
                      <a:r>
                        <a:rPr lang="sl-SI" sz="1200" b="1" dirty="0" smtClean="0"/>
                        <a:t>Kako se je imenovalo najboljše nemško vojaško letalo med 2. svetovno vojno?</a:t>
                      </a:r>
                    </a:p>
                  </a:txBody>
                  <a:tcPr/>
                </a:tc>
                <a:tc>
                  <a:txBody>
                    <a:bodyPr/>
                    <a:lstStyle/>
                    <a:p>
                      <a:endParaRPr lang="sl-SI" sz="1200" b="1" dirty="0"/>
                    </a:p>
                  </a:txBody>
                  <a:tcPr/>
                </a:tc>
                <a:extLst>
                  <a:ext uri="{0D108BD9-81ED-4DB2-BD59-A6C34878D82A}">
                    <a16:rowId xmlns:a16="http://schemas.microsoft.com/office/drawing/2014/main" val="3048747042"/>
                  </a:ext>
                </a:extLst>
              </a:tr>
              <a:tr h="370840">
                <a:tc>
                  <a:txBody>
                    <a:bodyPr/>
                    <a:lstStyle/>
                    <a:p>
                      <a:r>
                        <a:rPr lang="sl-SI" sz="1200" b="1" dirty="0" smtClean="0"/>
                        <a:t>12.</a:t>
                      </a:r>
                      <a:endParaRPr lang="sl-SI" sz="1200" b="1" dirty="0"/>
                    </a:p>
                  </a:txBody>
                  <a:tcPr/>
                </a:tc>
                <a:tc>
                  <a:txBody>
                    <a:bodyPr/>
                    <a:lstStyle/>
                    <a:p>
                      <a:r>
                        <a:rPr lang="sl-SI" sz="1200" b="1" dirty="0" smtClean="0"/>
                        <a:t>Kdo je bil zmagovalec vojaške</a:t>
                      </a:r>
                      <a:r>
                        <a:rPr lang="sl-SI" sz="1200" b="1" baseline="0" dirty="0" smtClean="0"/>
                        <a:t> operacije Morski lev?</a:t>
                      </a:r>
                      <a:endParaRPr lang="sl-SI" sz="1200" b="1" dirty="0" smtClean="0"/>
                    </a:p>
                  </a:txBody>
                  <a:tcPr/>
                </a:tc>
                <a:tc>
                  <a:txBody>
                    <a:bodyPr/>
                    <a:lstStyle/>
                    <a:p>
                      <a:endParaRPr lang="sl-SI" sz="1200" b="1" dirty="0"/>
                    </a:p>
                  </a:txBody>
                  <a:tcPr/>
                </a:tc>
                <a:extLst>
                  <a:ext uri="{0D108BD9-81ED-4DB2-BD59-A6C34878D82A}">
                    <a16:rowId xmlns:a16="http://schemas.microsoft.com/office/drawing/2014/main" val="1821254097"/>
                  </a:ext>
                </a:extLst>
              </a:tr>
              <a:tr h="370840">
                <a:tc>
                  <a:txBody>
                    <a:bodyPr/>
                    <a:lstStyle/>
                    <a:p>
                      <a:r>
                        <a:rPr lang="sl-SI" sz="1200" b="1" dirty="0" smtClean="0"/>
                        <a:t>13.</a:t>
                      </a:r>
                      <a:endParaRPr lang="sl-SI" sz="1200" b="1" dirty="0"/>
                    </a:p>
                  </a:txBody>
                  <a:tcPr/>
                </a:tc>
                <a:tc>
                  <a:txBody>
                    <a:bodyPr/>
                    <a:lstStyle/>
                    <a:p>
                      <a:r>
                        <a:rPr lang="sl-SI" sz="1200" b="1" dirty="0" smtClean="0"/>
                        <a:t>Kaj je pokazala vojaška operacija Morski lev?</a:t>
                      </a:r>
                    </a:p>
                  </a:txBody>
                  <a:tcPr/>
                </a:tc>
                <a:tc>
                  <a:txBody>
                    <a:bodyPr/>
                    <a:lstStyle/>
                    <a:p>
                      <a:endParaRPr lang="sl-SI" sz="1200" b="1" dirty="0" smtClean="0"/>
                    </a:p>
                    <a:p>
                      <a:endParaRPr lang="sl-SI" sz="1200" b="1" dirty="0" smtClean="0"/>
                    </a:p>
                    <a:p>
                      <a:endParaRPr lang="sl-SI" sz="1200" b="1" dirty="0"/>
                    </a:p>
                  </a:txBody>
                  <a:tcPr/>
                </a:tc>
                <a:extLst>
                  <a:ext uri="{0D108BD9-81ED-4DB2-BD59-A6C34878D82A}">
                    <a16:rowId xmlns:a16="http://schemas.microsoft.com/office/drawing/2014/main" val="4167921329"/>
                  </a:ext>
                </a:extLst>
              </a:tr>
            </a:tbl>
          </a:graphicData>
        </a:graphic>
      </p:graphicFrame>
      <p:sp>
        <p:nvSpPr>
          <p:cNvPr id="5" name="PoljeZBesedilom 4"/>
          <p:cNvSpPr txBox="1"/>
          <p:nvPr/>
        </p:nvSpPr>
        <p:spPr>
          <a:xfrm>
            <a:off x="7435273" y="369455"/>
            <a:ext cx="4156364" cy="338554"/>
          </a:xfrm>
          <a:prstGeom prst="rect">
            <a:avLst/>
          </a:prstGeom>
          <a:noFill/>
        </p:spPr>
        <p:txBody>
          <a:bodyPr wrap="square" rtlCol="0">
            <a:spAutoFit/>
          </a:bodyPr>
          <a:lstStyle/>
          <a:p>
            <a:r>
              <a:rPr lang="sl-SI" sz="1600" b="1" dirty="0" smtClean="0">
                <a:solidFill>
                  <a:srgbClr val="C00000"/>
                </a:solidFill>
              </a:rPr>
              <a:t>Rešene naloge mi pošlji po spletni pošti.</a:t>
            </a:r>
            <a:endParaRPr lang="sl-SI" sz="1600" b="1" dirty="0">
              <a:solidFill>
                <a:srgbClr val="C00000"/>
              </a:solidFill>
            </a:endParaRPr>
          </a:p>
        </p:txBody>
      </p:sp>
      <p:sp>
        <p:nvSpPr>
          <p:cNvPr id="7" name="PoljeZBesedilom 6"/>
          <p:cNvSpPr txBox="1"/>
          <p:nvPr/>
        </p:nvSpPr>
        <p:spPr>
          <a:xfrm>
            <a:off x="7112000" y="1089891"/>
            <a:ext cx="4156364" cy="307777"/>
          </a:xfrm>
          <a:prstGeom prst="rect">
            <a:avLst/>
          </a:prstGeom>
          <a:noFill/>
        </p:spPr>
        <p:txBody>
          <a:bodyPr wrap="square" rtlCol="0">
            <a:spAutoFit/>
          </a:bodyPr>
          <a:lstStyle/>
          <a:p>
            <a:r>
              <a:rPr lang="sl-SI" sz="1400" b="1" u="sng" dirty="0" smtClean="0"/>
              <a:t>V prazen prostor za vprašanjem zapiši odgovor.</a:t>
            </a:r>
            <a:endParaRPr lang="sl-SI" sz="1400" b="1" u="sng" dirty="0"/>
          </a:p>
        </p:txBody>
      </p:sp>
      <p:pic>
        <p:nvPicPr>
          <p:cNvPr id="8" name="Slika 7"/>
          <p:cNvPicPr>
            <a:picLocks noChangeAspect="1"/>
          </p:cNvPicPr>
          <p:nvPr/>
        </p:nvPicPr>
        <p:blipFill>
          <a:blip r:embed="rId2"/>
          <a:stretch>
            <a:fillRect/>
          </a:stretch>
        </p:blipFill>
        <p:spPr>
          <a:xfrm>
            <a:off x="6925367" y="1739899"/>
            <a:ext cx="5063443" cy="3118428"/>
          </a:xfrm>
          <a:prstGeom prst="rect">
            <a:avLst/>
          </a:prstGeom>
        </p:spPr>
      </p:pic>
      <p:sp>
        <p:nvSpPr>
          <p:cNvPr id="9" name="Zaobljeni pravokotnik 8"/>
          <p:cNvSpPr/>
          <p:nvPr/>
        </p:nvSpPr>
        <p:spPr>
          <a:xfrm>
            <a:off x="7213600" y="5080001"/>
            <a:ext cx="4378037" cy="701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0" name="PoljeZBesedilom 9"/>
          <p:cNvSpPr txBox="1"/>
          <p:nvPr/>
        </p:nvSpPr>
        <p:spPr>
          <a:xfrm>
            <a:off x="7435273" y="5121564"/>
            <a:ext cx="3962400" cy="523220"/>
          </a:xfrm>
          <a:prstGeom prst="rect">
            <a:avLst/>
          </a:prstGeom>
          <a:noFill/>
        </p:spPr>
        <p:txBody>
          <a:bodyPr wrap="square" rtlCol="0">
            <a:spAutoFit/>
          </a:bodyPr>
          <a:lstStyle/>
          <a:p>
            <a:r>
              <a:rPr lang="sl-SI" sz="1400" b="1" dirty="0" smtClean="0">
                <a:solidFill>
                  <a:srgbClr val="7030A0"/>
                </a:solidFill>
              </a:rPr>
              <a:t>Takratni predsednik vlade Velike Britanije je lahko Britancem obljubil samo tole.</a:t>
            </a:r>
            <a:endParaRPr lang="sl-SI" sz="1400" b="1" dirty="0">
              <a:solidFill>
                <a:srgbClr val="7030A0"/>
              </a:solidFill>
            </a:endParaRPr>
          </a:p>
        </p:txBody>
      </p:sp>
    </p:spTree>
    <p:extLst>
      <p:ext uri="{BB962C8B-B14F-4D97-AF65-F5344CB8AC3E}">
        <p14:creationId xmlns:p14="http://schemas.microsoft.com/office/powerpoint/2010/main" val="2334346583"/>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773</Words>
  <Application>Microsoft Office PowerPoint</Application>
  <PresentationFormat>Širokozaslonsko</PresentationFormat>
  <Paragraphs>41</Paragraphs>
  <Slides>3</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vt:i4>
      </vt:variant>
    </vt:vector>
  </HeadingPairs>
  <TitlesOfParts>
    <vt:vector size="7" baseType="lpstr">
      <vt:lpstr>Arial</vt:lpstr>
      <vt:lpstr>Calibri</vt:lpstr>
      <vt:lpstr>Calibri Light</vt:lpstr>
      <vt:lpstr>Officeova tema</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Mihovci</dc:creator>
  <cp:lastModifiedBy>Mihovci</cp:lastModifiedBy>
  <cp:revision>14</cp:revision>
  <dcterms:created xsi:type="dcterms:W3CDTF">2020-05-11T03:40:25Z</dcterms:created>
  <dcterms:modified xsi:type="dcterms:W3CDTF">2020-05-19T02:51:21Z</dcterms:modified>
</cp:coreProperties>
</file>